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4" r:id="rId55"/>
    <p:sldId id="315" r:id="rId56"/>
    <p:sldId id="311" r:id="rId57"/>
    <p:sldId id="316" r:id="rId58"/>
    <p:sldId id="317" r:id="rId59"/>
    <p:sldId id="312" r:id="rId60"/>
    <p:sldId id="318" r:id="rId61"/>
    <p:sldId id="319" r:id="rId62"/>
    <p:sldId id="313" r:id="rId63"/>
    <p:sldId id="320" r:id="rId64"/>
    <p:sldId id="321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0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1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82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2632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28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30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37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49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90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D096-7266-4766-BB8B-BFBFA4B8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D17BD-3824-4D9C-9E4D-3557D77CC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BFF96-0441-496C-80F5-6D23B0E4C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2B387-B52B-473C-BB80-B69014C1E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B9EED-6A6E-471B-A97A-0C35723FF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4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33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97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19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37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09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88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F2017BC-B6B1-4565-A9D3-7EB42887343E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2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18E0-4AA8-4E5B-9B25-916B05E1A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1365957"/>
            <a:ext cx="10364452" cy="4041422"/>
          </a:xfrm>
        </p:spPr>
        <p:txBody>
          <a:bodyPr anchor="ctr">
            <a:normAutofit/>
          </a:bodyPr>
          <a:lstStyle/>
          <a:p>
            <a:r>
              <a:rPr lang="en-US" sz="8000"/>
              <a:t>NEAT vs DEAP</a:t>
            </a:r>
          </a:p>
        </p:txBody>
      </p:sp>
    </p:spTree>
    <p:extLst>
      <p:ext uri="{BB962C8B-B14F-4D97-AF65-F5344CB8AC3E}">
        <p14:creationId xmlns:p14="http://schemas.microsoft.com/office/powerpoint/2010/main" val="114339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C15FD-D1B9-41C8-8EC2-2F3D83DE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2CF03-2112-45EE-9304-6F489EBBDA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this experiment we give the network a sequence of numbers (1 and -1) with a random number of noise in between (zeros), at the end of the sequence the network should be able to determine if the total is positive or negative.</a:t>
            </a:r>
          </a:p>
          <a:p>
            <a:r>
              <a:rPr lang="en-US" sz="1200" dirty="0"/>
              <a:t>We have different depths (instructions) for this experiment and random number of noise within the same sequence.</a:t>
            </a:r>
          </a:p>
          <a:p>
            <a:r>
              <a:rPr lang="en-US" sz="1200" dirty="0"/>
              <a:t>We’ll show results from 4, 5, 6, 15 and 21 deep tests.</a:t>
            </a:r>
          </a:p>
          <a:p>
            <a:r>
              <a:rPr lang="en-US" sz="1200" dirty="0"/>
              <a:t>NEAT was given an edge in this experiment (500 generation,  400 population) over DEAP (250 generation, 400 population)</a:t>
            </a:r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9692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generated from testing champion of every generation against new set of data (50 example) that has never been seen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generated from training fitness of every generation champion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F12262B-1415-4C08-A8BA-82871B487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5" y="894960"/>
            <a:ext cx="5170796" cy="3878097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73B10488-855B-4202-AE60-33673C500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376" y="894960"/>
            <a:ext cx="5170796" cy="387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1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generated from testing champion of every generation against new set of data (50 example) that has never been seen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generated from training fitness of every generation champion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24A1097E-D297-4615-B609-EFF798A5E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58" y="894960"/>
            <a:ext cx="5170796" cy="3878097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3D7D89E-6676-4AF5-A597-ED32F5BC7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374" y="894961"/>
            <a:ext cx="5170797" cy="38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5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generated from testing champion of every generation against new set of data (50 example) that has never been seen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generated from training fitness of every generation champion</a:t>
            </a:r>
          </a:p>
        </p:txBody>
      </p:sp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F2890183-033B-4C59-A99B-37202957B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5" y="927580"/>
            <a:ext cx="5127303" cy="384547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B631966-5913-4234-8AC8-0438F5789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011" y="927581"/>
            <a:ext cx="5127304" cy="38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4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generated from testing champion of every generation against new set of data (50 example) that has never been seen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generated from training fitness of every generation champion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0DCA9F7-82E4-46A1-AA8A-18222362A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84" y="940702"/>
            <a:ext cx="5109809" cy="3832357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7E27FF7-4D56-436F-A854-2F6AE7942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925" y="940703"/>
            <a:ext cx="5109810" cy="383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71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generated from testing champion of every generation against new set of data (50 example) that has never been seen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generated from training fitness of every generation champion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4D2604B-EB3D-4E6B-9EC8-82B6BEF94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5" y="940704"/>
            <a:ext cx="5109810" cy="3832358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799D25D-7ECD-4D42-B2EE-EEBED9914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923" y="940705"/>
            <a:ext cx="5109811" cy="383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13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18E0-4AA8-4E5B-9B25-916B05E1A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1365957"/>
            <a:ext cx="10364452" cy="3747219"/>
          </a:xfrm>
        </p:spPr>
        <p:txBody>
          <a:bodyPr anchor="ctr">
            <a:normAutofit/>
          </a:bodyPr>
          <a:lstStyle/>
          <a:p>
            <a:r>
              <a:rPr lang="en-US" sz="8000" dirty="0" err="1"/>
              <a:t>deap</a:t>
            </a:r>
            <a:r>
              <a:rPr lang="en-US" sz="8000" dirty="0"/>
              <a:t> vs </a:t>
            </a:r>
            <a:r>
              <a:rPr lang="en-US" sz="8000" dirty="0" err="1"/>
              <a:t>deap</a:t>
            </a:r>
            <a:endParaRPr lang="en-US" sz="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29AC9-0E51-420A-AECC-515FCDC2CE92}"/>
              </a:ext>
            </a:extLst>
          </p:cNvPr>
          <p:cNvSpPr txBox="1"/>
          <p:nvPr/>
        </p:nvSpPr>
        <p:spPr>
          <a:xfrm>
            <a:off x="6944069" y="3620277"/>
            <a:ext cx="191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(Logical operators)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9643B-CBA8-45CE-B1C4-D3DAE314C371}"/>
              </a:ext>
            </a:extLst>
          </p:cNvPr>
          <p:cNvSpPr txBox="1"/>
          <p:nvPr/>
        </p:nvSpPr>
        <p:spPr>
          <a:xfrm>
            <a:off x="3069773" y="3620277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(Arithmetic operators)</a:t>
            </a:r>
          </a:p>
        </p:txBody>
      </p:sp>
    </p:spTree>
    <p:extLst>
      <p:ext uri="{BB962C8B-B14F-4D97-AF65-F5344CB8AC3E}">
        <p14:creationId xmlns:p14="http://schemas.microsoft.com/office/powerpoint/2010/main" val="397182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0C01-9ED7-4177-84D3-83C56A4D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193F-B874-46C0-899F-D951836B24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standard approach the network used arithmetic operators (add, subtract, protected division).</a:t>
            </a:r>
          </a:p>
          <a:p>
            <a:r>
              <a:rPr lang="en-US" sz="1200" dirty="0"/>
              <a:t>We added to those operators some logical ones to study the effect that will have on the network.</a:t>
            </a:r>
          </a:p>
          <a:p>
            <a:r>
              <a:rPr lang="en-US" sz="1200" dirty="0"/>
              <a:t>Logical operators added are:</a:t>
            </a:r>
          </a:p>
          <a:p>
            <a:pPr lvl="1"/>
            <a:r>
              <a:rPr lang="en-US" sz="1000" dirty="0"/>
              <a:t>And, or, not</a:t>
            </a:r>
          </a:p>
          <a:p>
            <a:pPr lvl="1"/>
            <a:r>
              <a:rPr lang="en-US" sz="1000" dirty="0"/>
              <a:t>Less than, Equal, </a:t>
            </a:r>
            <a:r>
              <a:rPr lang="en-US" sz="1000" dirty="0" err="1"/>
              <a:t>If_then_else</a:t>
            </a:r>
            <a:endParaRPr lang="en-US" sz="1000" dirty="0"/>
          </a:p>
          <a:p>
            <a:pPr lvl="1"/>
            <a:r>
              <a:rPr lang="en-US" sz="1000" dirty="0"/>
              <a:t>Random number generator</a:t>
            </a:r>
          </a:p>
          <a:p>
            <a:pPr lvl="1"/>
            <a:r>
              <a:rPr lang="en-US" sz="1000" dirty="0"/>
              <a:t>True, false</a:t>
            </a:r>
          </a:p>
          <a:p>
            <a:pPr lvl="1"/>
            <a:r>
              <a:rPr lang="en-US" sz="1000" dirty="0"/>
              <a:t>multiplication</a:t>
            </a:r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4547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Arithmetic operators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202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added logical operators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929AC01-D5D4-4C55-93E5-DC921E010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16" y="940703"/>
            <a:ext cx="5109811" cy="3832358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90C07229-F738-467B-8E9D-227ECE6D0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9" y="940704"/>
            <a:ext cx="5109811" cy="383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21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0C01-9ED7-4177-84D3-83C56A4D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193F-B874-46C0-899F-D951836B24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standard approach the network used arithmetic operators (add, subtract, protected division).</a:t>
            </a:r>
          </a:p>
          <a:p>
            <a:r>
              <a:rPr lang="en-US" sz="1200" dirty="0"/>
              <a:t>We added to those operators some logical ones to study the effect that will have on the network.</a:t>
            </a:r>
          </a:p>
          <a:p>
            <a:r>
              <a:rPr lang="en-US" sz="1200" dirty="0"/>
              <a:t>Logical operators added are:</a:t>
            </a:r>
          </a:p>
          <a:p>
            <a:pPr lvl="1"/>
            <a:r>
              <a:rPr lang="en-US" sz="1000" dirty="0"/>
              <a:t>And, or, not</a:t>
            </a:r>
          </a:p>
          <a:p>
            <a:pPr lvl="1"/>
            <a:r>
              <a:rPr lang="en-US" sz="1000" dirty="0"/>
              <a:t>Less than, Equal, </a:t>
            </a:r>
            <a:r>
              <a:rPr lang="en-US" sz="1000" dirty="0" err="1"/>
              <a:t>If_then_else</a:t>
            </a:r>
            <a:endParaRPr lang="en-US" sz="1000" dirty="0"/>
          </a:p>
          <a:p>
            <a:pPr lvl="1"/>
            <a:r>
              <a:rPr lang="en-US" sz="1000" dirty="0"/>
              <a:t>Random number generator</a:t>
            </a:r>
          </a:p>
          <a:p>
            <a:pPr lvl="1"/>
            <a:r>
              <a:rPr lang="en-US" sz="1000" dirty="0"/>
              <a:t>True, false</a:t>
            </a:r>
          </a:p>
          <a:p>
            <a:pPr lvl="1"/>
            <a:r>
              <a:rPr lang="en-US" sz="1000" dirty="0"/>
              <a:t>multiplication</a:t>
            </a:r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3199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B1601-0D5D-4D28-9BF4-6F8071F1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DBFA8-811E-454F-83FC-D5CF7F157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200" b="0" i="0" u="none" strike="noStrike" baseline="0" dirty="0">
                <a:latin typeface="CMR9"/>
              </a:rPr>
              <a:t>In the copy task the network has to store and recall a long sequence of random binary vectors. The network is given a single bit to indicate the start of the exercise, a sequence of random bit vectors, and a delimiter bit to signal the beginning of the recall phase. The sequence is of 8-bit length.</a:t>
            </a:r>
          </a:p>
          <a:p>
            <a:pPr algn="l"/>
            <a:r>
              <a:rPr lang="en-US" sz="1200" dirty="0">
                <a:latin typeface="CMR9"/>
              </a:rPr>
              <a:t>Copy Task has been tested with both NEAT and DEAP with the following parameters.</a:t>
            </a:r>
          </a:p>
          <a:p>
            <a:pPr algn="l"/>
            <a:r>
              <a:rPr lang="en-US" sz="1200" dirty="0">
                <a:latin typeface="CMR9"/>
              </a:rPr>
              <a:t>NEAT (population size: 400 and 500 generations).</a:t>
            </a:r>
          </a:p>
          <a:p>
            <a:pPr algn="l"/>
            <a:r>
              <a:rPr lang="en-US" sz="1200" dirty="0">
                <a:latin typeface="CMR9"/>
              </a:rPr>
              <a:t>DEAP (population size: 100 *4 trees and 250 generations).</a:t>
            </a:r>
          </a:p>
        </p:txBody>
      </p:sp>
    </p:spTree>
    <p:extLst>
      <p:ext uri="{BB962C8B-B14F-4D97-AF65-F5344CB8AC3E}">
        <p14:creationId xmlns:p14="http://schemas.microsoft.com/office/powerpoint/2010/main" val="3668573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E4608F3-29A1-4348-B29D-8726EA22A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6" y="923964"/>
            <a:ext cx="4879876" cy="3659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Arithmetic operators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202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added logical operators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D4E4D3E-36D2-4CA7-8D30-F7860D2B0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4" y="923965"/>
            <a:ext cx="4879877" cy="365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9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Arithmetic operators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202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added logical operators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67748BAF-1250-4B49-B43D-80705654E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802204"/>
            <a:ext cx="5037299" cy="377797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E7CB770-E9A0-4FC6-922B-CC382E745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39" y="802204"/>
            <a:ext cx="5037299" cy="377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31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Arithmetic operators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202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added logical operators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6DACACC-2798-4754-9B80-4AB8C1E28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9" y="802204"/>
            <a:ext cx="5037300" cy="3777975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CCF2C7F-080D-4202-A596-A855396D5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46" y="802204"/>
            <a:ext cx="5037300" cy="377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62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Arithmetic operators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202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added logical operators</a:t>
            </a:r>
          </a:p>
        </p:txBody>
      </p:sp>
      <p:pic>
        <p:nvPicPr>
          <p:cNvPr id="4" name="Picture 3" descr="A picture containing square&#10;&#10;Description automatically generated">
            <a:extLst>
              <a:ext uri="{FF2B5EF4-FFF2-40B4-BE49-F238E27FC236}">
                <a16:creationId xmlns:a16="http://schemas.microsoft.com/office/drawing/2014/main" id="{CDFCB7E9-B203-49AB-8D4F-C06C6FB3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4" y="825230"/>
            <a:ext cx="4910397" cy="368279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115ACD0-9140-4985-9F3A-624124EB2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49" y="825230"/>
            <a:ext cx="4910397" cy="36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24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Arithmetic operators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202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added logical operators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5DE7381-121C-4228-8CA0-C7F430ED5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53" y="831242"/>
            <a:ext cx="4910397" cy="3682798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42B6AF2-8798-4DE0-913F-46C06B7F8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7" y="831242"/>
            <a:ext cx="4910397" cy="36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01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0C01-9ED7-4177-84D3-83C56A4D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193F-B874-46C0-899F-D951836B24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standard approach the network used arithmetic operators (add, subtract, protected division).</a:t>
            </a:r>
          </a:p>
          <a:p>
            <a:r>
              <a:rPr lang="en-US" sz="1200" dirty="0"/>
              <a:t>We added to those operators some logical ones to study the effect that will have on the network.</a:t>
            </a:r>
          </a:p>
          <a:p>
            <a:r>
              <a:rPr lang="en-US" sz="1200" dirty="0"/>
              <a:t>Logical operators added are:</a:t>
            </a:r>
          </a:p>
          <a:p>
            <a:pPr lvl="1"/>
            <a:r>
              <a:rPr lang="en-US" sz="1000" dirty="0"/>
              <a:t>And, or, not</a:t>
            </a:r>
          </a:p>
          <a:p>
            <a:pPr lvl="1"/>
            <a:r>
              <a:rPr lang="en-US" sz="1000" dirty="0"/>
              <a:t>Less than, Equal, </a:t>
            </a:r>
            <a:r>
              <a:rPr lang="en-US" sz="1000" dirty="0" err="1"/>
              <a:t>If_then_else</a:t>
            </a:r>
            <a:endParaRPr lang="en-US" sz="1000" dirty="0"/>
          </a:p>
          <a:p>
            <a:pPr lvl="1"/>
            <a:r>
              <a:rPr lang="en-US" sz="1000" dirty="0"/>
              <a:t>Random number generator</a:t>
            </a:r>
          </a:p>
          <a:p>
            <a:pPr lvl="1"/>
            <a:r>
              <a:rPr lang="en-US" sz="1000" dirty="0"/>
              <a:t>True, false</a:t>
            </a:r>
          </a:p>
          <a:p>
            <a:pPr lvl="1"/>
            <a:r>
              <a:rPr lang="en-US" sz="1000" dirty="0"/>
              <a:t>multiplication</a:t>
            </a:r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11099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Arithmetic operators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202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added logical operators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563A425-747F-4902-88ED-04601FEE6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2" y="802204"/>
            <a:ext cx="5037299" cy="3777974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58496AE-F1D2-48C2-92E2-EF0A45C20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38" y="802204"/>
            <a:ext cx="5037300" cy="377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23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Arithmetic operators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202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added logical operators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81ECED1-2AFC-41C0-97CF-2553953D8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4"/>
            <a:ext cx="5037301" cy="3777976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387B6E9-1CB1-41BE-B292-5C0680607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9" y="802205"/>
            <a:ext cx="5037301" cy="37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51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Arithmetic operators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202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added logical operators</a:t>
            </a:r>
          </a:p>
        </p:txBody>
      </p:sp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2FDC3CF1-3F93-440D-85B5-F0E97B17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6"/>
            <a:ext cx="5037301" cy="3777976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B120E84-B24B-429F-8685-9F16BA3C2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851" y="802204"/>
            <a:ext cx="5037301" cy="37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68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Arithmetic operators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202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added logical operators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3C8C95F-CEE8-4CF6-AA5A-7E792E77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3"/>
            <a:ext cx="5037303" cy="3777977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C92016A-3DCC-4235-945E-5002AB8E2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7" y="802203"/>
            <a:ext cx="5037303" cy="37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15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CAE3380-0881-4FB6-A725-85D6E05D7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0" y="551369"/>
            <a:ext cx="4790712" cy="359303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3D8B90E-5675-43E3-B38D-E96090498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50" y="551369"/>
            <a:ext cx="4581655" cy="3436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0BE6B2-7DAD-43D9-91C6-53C0E88131B7}"/>
              </a:ext>
            </a:extLst>
          </p:cNvPr>
          <p:cNvSpPr txBox="1"/>
          <p:nvPr/>
        </p:nvSpPr>
        <p:spPr>
          <a:xfrm>
            <a:off x="1073528" y="4439797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67ACA-DA84-4ED6-9409-DF869F69FC27}"/>
              </a:ext>
            </a:extLst>
          </p:cNvPr>
          <p:cNvSpPr txBox="1"/>
          <p:nvPr/>
        </p:nvSpPr>
        <p:spPr>
          <a:xfrm>
            <a:off x="7402286" y="4439797"/>
            <a:ext cx="363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0EC0C0-A130-4668-A0D6-5C02BC9CE910}"/>
              </a:ext>
            </a:extLst>
          </p:cNvPr>
          <p:cNvSpPr txBox="1"/>
          <p:nvPr/>
        </p:nvSpPr>
        <p:spPr>
          <a:xfrm>
            <a:off x="1073528" y="5181599"/>
            <a:ext cx="40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generated from testing champion of every generation against new set of data (50 example) that has never been seen before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23D1AC-B1EB-43F5-8E4F-388FCA3D4E3E}"/>
              </a:ext>
            </a:extLst>
          </p:cNvPr>
          <p:cNvSpPr txBox="1"/>
          <p:nvPr/>
        </p:nvSpPr>
        <p:spPr>
          <a:xfrm>
            <a:off x="7402286" y="5181599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generated from training fitness of every generation champion</a:t>
            </a:r>
          </a:p>
        </p:txBody>
      </p:sp>
    </p:spTree>
    <p:extLst>
      <p:ext uri="{BB962C8B-B14F-4D97-AF65-F5344CB8AC3E}">
        <p14:creationId xmlns:p14="http://schemas.microsoft.com/office/powerpoint/2010/main" val="556117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Arithmetic operators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202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added logical operators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FEC714D-1C41-433F-9B65-2195E18E1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3"/>
            <a:ext cx="5037303" cy="3777977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99CF0CC-1F77-464A-B345-9A2FED313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8" y="802203"/>
            <a:ext cx="5037303" cy="37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57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18E0-4AA8-4E5B-9B25-916B05E1A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1365957"/>
            <a:ext cx="10364452" cy="3747219"/>
          </a:xfrm>
        </p:spPr>
        <p:txBody>
          <a:bodyPr anchor="ctr">
            <a:normAutofit/>
          </a:bodyPr>
          <a:lstStyle/>
          <a:p>
            <a:r>
              <a:rPr lang="en-US" sz="8000" dirty="0" err="1"/>
              <a:t>deap</a:t>
            </a:r>
            <a:r>
              <a:rPr lang="en-US" sz="8000" dirty="0"/>
              <a:t> vs </a:t>
            </a:r>
            <a:r>
              <a:rPr lang="en-US" sz="8000" dirty="0" err="1"/>
              <a:t>deap</a:t>
            </a:r>
            <a:endParaRPr lang="en-US" sz="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29AC9-0E51-420A-AECC-515FCDC2CE92}"/>
              </a:ext>
            </a:extLst>
          </p:cNvPr>
          <p:cNvSpPr txBox="1"/>
          <p:nvPr/>
        </p:nvSpPr>
        <p:spPr>
          <a:xfrm>
            <a:off x="6944069" y="3620277"/>
            <a:ext cx="194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(with multiplication)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9643B-CBA8-45CE-B1C4-D3DAE314C371}"/>
              </a:ext>
            </a:extLst>
          </p:cNvPr>
          <p:cNvSpPr txBox="1"/>
          <p:nvPr/>
        </p:nvSpPr>
        <p:spPr>
          <a:xfrm>
            <a:off x="3069773" y="3620277"/>
            <a:ext cx="2366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(with protected division)</a:t>
            </a:r>
          </a:p>
        </p:txBody>
      </p:sp>
    </p:spTree>
    <p:extLst>
      <p:ext uri="{BB962C8B-B14F-4D97-AF65-F5344CB8AC3E}">
        <p14:creationId xmlns:p14="http://schemas.microsoft.com/office/powerpoint/2010/main" val="64067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0C01-9ED7-4177-84D3-83C56A4D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193F-B874-46C0-899F-D951836B24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standard approach the network used protected division as linear function.</a:t>
            </a:r>
          </a:p>
          <a:p>
            <a:r>
              <a:rPr lang="en-US" sz="1200" dirty="0"/>
              <a:t>We replaced that function with multiplication operator.</a:t>
            </a:r>
          </a:p>
          <a:p>
            <a:r>
              <a:rPr lang="en-US" sz="1200" dirty="0"/>
              <a:t>Used operators are:</a:t>
            </a:r>
          </a:p>
          <a:p>
            <a:pPr lvl="1"/>
            <a:r>
              <a:rPr lang="en-US" sz="1000" dirty="0"/>
              <a:t>subtract</a:t>
            </a:r>
          </a:p>
          <a:p>
            <a:pPr lvl="1"/>
            <a:r>
              <a:rPr lang="en-US" sz="1000" dirty="0"/>
              <a:t>addition</a:t>
            </a:r>
          </a:p>
          <a:p>
            <a:pPr lvl="1"/>
            <a:r>
              <a:rPr lang="en-US" sz="1000" dirty="0"/>
              <a:t>multiplication</a:t>
            </a:r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43762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Protected Division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Multiplication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929AC01-D5D4-4C55-93E5-DC921E010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16" y="940703"/>
            <a:ext cx="5109811" cy="3832358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11D8F17-DEE0-475F-AE44-8480BE4C9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72" y="940703"/>
            <a:ext cx="5109811" cy="383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02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0C01-9ED7-4177-84D3-83C56A4D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193F-B874-46C0-899F-D951836B24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standard approach the network used protected division as linear function.</a:t>
            </a:r>
          </a:p>
          <a:p>
            <a:r>
              <a:rPr lang="en-US" sz="1200" dirty="0"/>
              <a:t>We replaced that function with multiplication operator.</a:t>
            </a:r>
          </a:p>
          <a:p>
            <a:r>
              <a:rPr lang="en-US" sz="1200" dirty="0"/>
              <a:t>Used operators are:</a:t>
            </a:r>
          </a:p>
          <a:p>
            <a:pPr lvl="1"/>
            <a:r>
              <a:rPr lang="en-US" sz="1000" dirty="0"/>
              <a:t>subtract</a:t>
            </a:r>
          </a:p>
          <a:p>
            <a:pPr lvl="1"/>
            <a:r>
              <a:rPr lang="en-US" sz="1000" dirty="0"/>
              <a:t>addition</a:t>
            </a:r>
          </a:p>
          <a:p>
            <a:pPr lvl="1"/>
            <a:r>
              <a:rPr lang="en-US" sz="1000" dirty="0"/>
              <a:t>multiplication</a:t>
            </a:r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34941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E4608F3-29A1-4348-B29D-8726EA22A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6" y="923964"/>
            <a:ext cx="4879876" cy="3659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Protected Division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Multiplication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EF54C88-F6F1-48A6-ADD9-49A73D534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03" y="923965"/>
            <a:ext cx="4879877" cy="365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94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Protected Division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Multiplication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67748BAF-1250-4B49-B43D-80705654E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802204"/>
            <a:ext cx="5037299" cy="3777974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2477735-F0C8-4D09-9406-1D9B29880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81" y="802204"/>
            <a:ext cx="5037299" cy="377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09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0C01-9ED7-4177-84D3-83C56A4D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193F-B874-46C0-899F-D951836B24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standard approach the network used protected division as linear function.</a:t>
            </a:r>
          </a:p>
          <a:p>
            <a:r>
              <a:rPr lang="en-US" sz="1200" dirty="0"/>
              <a:t>We replaced that function with multiplication operator.</a:t>
            </a:r>
          </a:p>
          <a:p>
            <a:r>
              <a:rPr lang="en-US" sz="1200" dirty="0"/>
              <a:t>Used operators are:</a:t>
            </a:r>
          </a:p>
          <a:p>
            <a:pPr lvl="1"/>
            <a:r>
              <a:rPr lang="en-US" sz="1000" dirty="0"/>
              <a:t>subtract</a:t>
            </a:r>
          </a:p>
          <a:p>
            <a:pPr lvl="1"/>
            <a:r>
              <a:rPr lang="en-US" sz="1000" dirty="0"/>
              <a:t>addition</a:t>
            </a:r>
          </a:p>
          <a:p>
            <a:pPr lvl="1"/>
            <a:r>
              <a:rPr lang="en-US" sz="1000" dirty="0"/>
              <a:t>multiplication</a:t>
            </a:r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0703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Protected Division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Multiplication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563A425-747F-4902-88ED-04601FEE6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2" y="802204"/>
            <a:ext cx="5037299" cy="377797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70B3EB3-E735-4EED-9B7B-5ED88A088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81" y="802204"/>
            <a:ext cx="5037299" cy="377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26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Protected Division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Multiplication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81ECED1-2AFC-41C0-97CF-2553953D8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4"/>
            <a:ext cx="5037301" cy="3777976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38BAB75-1093-466D-9676-7C3D80BF3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7" y="797539"/>
            <a:ext cx="5037303" cy="37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22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0851B-6A95-4E58-B17A-235D40D8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recall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70B1AC-C3CF-440C-9435-E44FE2BEBCD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this experiment the network is given a series of instructions marked with bits and then a random countdown would start, when the countdown reaches zero, the network would have to execute one of the instructions in the same order it was given.</a:t>
            </a:r>
          </a:p>
          <a:p>
            <a:r>
              <a:rPr lang="en-US" sz="1200" dirty="0"/>
              <a:t>We have different depths (instructions) for this experiment and random countdowns within the same sequence.</a:t>
            </a:r>
          </a:p>
          <a:p>
            <a:r>
              <a:rPr lang="en-US" sz="1200" dirty="0"/>
              <a:t>We’ll show results from 4, 5, 6, 15 and 21 deep tests.</a:t>
            </a:r>
          </a:p>
          <a:p>
            <a:r>
              <a:rPr lang="en-US" sz="1200" dirty="0"/>
              <a:t>NEAT was given an edge in this experiment (500 generation,  400 population) over DEAP (250 generation, 400 population)</a:t>
            </a:r>
          </a:p>
          <a:p>
            <a:r>
              <a:rPr lang="en-US" sz="1200" dirty="0"/>
              <a:t>Whenever a network reached 100% fitness we stopped training for it.</a:t>
            </a:r>
          </a:p>
        </p:txBody>
      </p:sp>
    </p:spTree>
    <p:extLst>
      <p:ext uri="{BB962C8B-B14F-4D97-AF65-F5344CB8AC3E}">
        <p14:creationId xmlns:p14="http://schemas.microsoft.com/office/powerpoint/2010/main" val="3994873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18E0-4AA8-4E5B-9B25-916B05E1A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1365957"/>
            <a:ext cx="10364452" cy="3747219"/>
          </a:xfrm>
        </p:spPr>
        <p:txBody>
          <a:bodyPr anchor="ctr">
            <a:normAutofit/>
          </a:bodyPr>
          <a:lstStyle/>
          <a:p>
            <a:r>
              <a:rPr lang="en-US" sz="8000" dirty="0" err="1"/>
              <a:t>deap</a:t>
            </a:r>
            <a:r>
              <a:rPr lang="en-US" sz="8000" dirty="0"/>
              <a:t> vs </a:t>
            </a:r>
            <a:r>
              <a:rPr lang="en-US" sz="8000" dirty="0" err="1"/>
              <a:t>deap</a:t>
            </a:r>
            <a:endParaRPr lang="en-US" sz="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29AC9-0E51-420A-AECC-515FCDC2CE92}"/>
              </a:ext>
            </a:extLst>
          </p:cNvPr>
          <p:cNvSpPr txBox="1"/>
          <p:nvPr/>
        </p:nvSpPr>
        <p:spPr>
          <a:xfrm>
            <a:off x="6944069" y="3620277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(Modified)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9643B-CBA8-45CE-B1C4-D3DAE314C371}"/>
              </a:ext>
            </a:extLst>
          </p:cNvPr>
          <p:cNvSpPr txBox="1"/>
          <p:nvPr/>
        </p:nvSpPr>
        <p:spPr>
          <a:xfrm>
            <a:off x="3069773" y="362027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(Standard)</a:t>
            </a:r>
          </a:p>
        </p:txBody>
      </p:sp>
    </p:spTree>
    <p:extLst>
      <p:ext uri="{BB962C8B-B14F-4D97-AF65-F5344CB8AC3E}">
        <p14:creationId xmlns:p14="http://schemas.microsoft.com/office/powerpoint/2010/main" val="73018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0C01-9ED7-4177-84D3-83C56A4D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193F-B874-46C0-899F-D951836B24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standard approach the network used zeros for copy and past delimiters.</a:t>
            </a:r>
          </a:p>
          <a:p>
            <a:r>
              <a:rPr lang="en-US" sz="1200" dirty="0"/>
              <a:t>We modified the task to study the effect of changing delimiters on the results</a:t>
            </a:r>
          </a:p>
          <a:p>
            <a:r>
              <a:rPr lang="en-US" sz="1200" dirty="0"/>
              <a:t>Copy delimiter in standard is [1,0], in modified is [1,-1]</a:t>
            </a:r>
          </a:p>
          <a:p>
            <a:r>
              <a:rPr lang="en-US" sz="1200" dirty="0"/>
              <a:t>Paste delimiter in standard is [0,1], in modified is [-1,1]</a:t>
            </a:r>
            <a:endParaRPr lang="en-US" sz="1000" dirty="0"/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01945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Modified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929AC01-D5D4-4C55-93E5-DC921E010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16" y="940703"/>
            <a:ext cx="5109811" cy="3832358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84363AAE-A0F6-467A-BAE8-130CEA65D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72" y="940704"/>
            <a:ext cx="5109811" cy="383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32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0C01-9ED7-4177-84D3-83C56A4D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193F-B874-46C0-899F-D951836B24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standard approach the network used [1,0] to signal instruction learning.</a:t>
            </a:r>
          </a:p>
          <a:p>
            <a:r>
              <a:rPr lang="en-US" sz="1200" dirty="0"/>
              <a:t>We modified the task to study the effect of changing instruction signal on the results with [1,-1].</a:t>
            </a:r>
            <a:endParaRPr lang="en-US" sz="1000" dirty="0"/>
          </a:p>
          <a:p>
            <a:r>
              <a:rPr lang="en-US" sz="1200" dirty="0"/>
              <a:t>In the standard approach the network performed action when countdown reached zero.</a:t>
            </a:r>
          </a:p>
          <a:p>
            <a:r>
              <a:rPr lang="en-US" sz="1200" dirty="0"/>
              <a:t>We also modified that so the task would take action when countdown reaches one.</a:t>
            </a:r>
          </a:p>
        </p:txBody>
      </p:sp>
    </p:spTree>
    <p:extLst>
      <p:ext uri="{BB962C8B-B14F-4D97-AF65-F5344CB8AC3E}">
        <p14:creationId xmlns:p14="http://schemas.microsoft.com/office/powerpoint/2010/main" val="670696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E4608F3-29A1-4348-B29D-8726EA22A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6" y="923964"/>
            <a:ext cx="4879876" cy="3659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Modified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1C47AEA1-B522-44EA-A8D1-25D297C23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333" y="894960"/>
            <a:ext cx="4918548" cy="368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5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Modified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67748BAF-1250-4B49-B43D-80705654E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802204"/>
            <a:ext cx="5037299" cy="3777974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6F328A5-A7EA-4799-83B8-7CB302AF2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81" y="802204"/>
            <a:ext cx="5037300" cy="377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19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Modified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6DACACC-2798-4754-9B80-4AB8C1E28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9" y="802204"/>
            <a:ext cx="5037300" cy="3777975"/>
          </a:xfrm>
          <a:prstGeom prst="rect">
            <a:avLst/>
          </a:prstGeom>
        </p:spPr>
      </p:pic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B849DB0E-BFA3-4454-A3E1-83756F464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9" y="802205"/>
            <a:ext cx="5037301" cy="37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93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Modified</a:t>
            </a:r>
          </a:p>
        </p:txBody>
      </p:sp>
      <p:pic>
        <p:nvPicPr>
          <p:cNvPr id="4" name="Picture 3" descr="A picture containing square&#10;&#10;Description automatically generated">
            <a:extLst>
              <a:ext uri="{FF2B5EF4-FFF2-40B4-BE49-F238E27FC236}">
                <a16:creationId xmlns:a16="http://schemas.microsoft.com/office/drawing/2014/main" id="{CDFCB7E9-B203-49AB-8D4F-C06C6FB3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4" y="825230"/>
            <a:ext cx="4910397" cy="3682798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604B8C9-1D32-4D1B-91E4-924D07CDC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448" y="825230"/>
            <a:ext cx="4910398" cy="368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02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Modified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5DE7381-121C-4228-8CA0-C7F430ED5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53" y="831242"/>
            <a:ext cx="4910397" cy="3682798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512CCC6-EE9D-4CC1-AF80-11D19C91E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549" y="831242"/>
            <a:ext cx="4910398" cy="368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90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0C01-9ED7-4177-84D3-83C56A4D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193F-B874-46C0-899F-D951836B24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standard approach the network used zeros as noise.</a:t>
            </a:r>
          </a:p>
          <a:p>
            <a:r>
              <a:rPr lang="en-US" sz="1200" dirty="0"/>
              <a:t>We modified the task to study the effect of changing noise with random number generated between -0.5 to 0.5.</a:t>
            </a:r>
            <a:endParaRPr lang="en-US" sz="1000" dirty="0"/>
          </a:p>
          <a:p>
            <a:r>
              <a:rPr lang="en-US" sz="1200" dirty="0"/>
              <a:t>Then we tightened the noise range from -0.25 to 0.25.</a:t>
            </a:r>
          </a:p>
          <a:p>
            <a:r>
              <a:rPr lang="en-US" sz="1200" dirty="0"/>
              <a:t>Then we tightened the noise range from -0.125 to 0.125.</a:t>
            </a:r>
          </a:p>
        </p:txBody>
      </p:sp>
    </p:spTree>
    <p:extLst>
      <p:ext uri="{BB962C8B-B14F-4D97-AF65-F5344CB8AC3E}">
        <p14:creationId xmlns:p14="http://schemas.microsoft.com/office/powerpoint/2010/main" val="2865902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E4608F3-29A1-4348-B29D-8726EA22A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9" y="930185"/>
            <a:ext cx="4879876" cy="3659907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FFF070A-0315-4FB6-B75E-F423A824E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124" y="930185"/>
            <a:ext cx="4879876" cy="3659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generated from testing champion of every generation against new set of data (50 example) that has never been seen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generated from training fitness of every generation champion</a:t>
            </a:r>
          </a:p>
        </p:txBody>
      </p:sp>
    </p:spTree>
    <p:extLst>
      <p:ext uri="{BB962C8B-B14F-4D97-AF65-F5344CB8AC3E}">
        <p14:creationId xmlns:p14="http://schemas.microsoft.com/office/powerpoint/2010/main" val="41707118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1388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Modified to use 0.5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F12262B-1415-4C08-A8BA-82871B487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5" y="894960"/>
            <a:ext cx="5170796" cy="3878097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3BF7606E-F856-4BEC-967C-0E14B5AE4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39" y="894960"/>
            <a:ext cx="5170796" cy="387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083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Modified to use 0.25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F12262B-1415-4C08-A8BA-82871B487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5" y="894960"/>
            <a:ext cx="5170796" cy="3878097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28A6BC1-FD65-44AA-8BFF-952F71CE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37" y="894961"/>
            <a:ext cx="5170797" cy="38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08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155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Modified to use 0.125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F12262B-1415-4C08-A8BA-82871B487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5" y="894960"/>
            <a:ext cx="5170796" cy="3878097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047CDB3-B376-403D-9400-82C09FCBB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85" y="894960"/>
            <a:ext cx="5170796" cy="387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22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0.5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81ECED1-2AFC-41C0-97CF-2553953D8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4"/>
            <a:ext cx="5037301" cy="3777976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925E031-3E59-4BE0-91A9-8890EE973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9" y="802205"/>
            <a:ext cx="5037301" cy="37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0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0.25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81ECED1-2AFC-41C0-97CF-2553953D8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4"/>
            <a:ext cx="5037301" cy="3777976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3FCFF57F-1831-4DB3-A17C-D2B623A2B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9" y="802205"/>
            <a:ext cx="5037301" cy="37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41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0.125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81ECED1-2AFC-41C0-97CF-2553953D8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4"/>
            <a:ext cx="5037301" cy="3777976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7CF290F-D361-4383-9B82-D78110C95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9" y="802205"/>
            <a:ext cx="5037301" cy="37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40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0.5</a:t>
            </a:r>
          </a:p>
        </p:txBody>
      </p:sp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2FDC3CF1-3F93-440D-85B5-F0E97B17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6"/>
            <a:ext cx="5037301" cy="3777976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ACCED29-AE60-4148-BF85-B04A241A1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9" y="802204"/>
            <a:ext cx="5037301" cy="37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951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0.25</a:t>
            </a:r>
          </a:p>
        </p:txBody>
      </p:sp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2FDC3CF1-3F93-440D-85B5-F0E97B17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6"/>
            <a:ext cx="5037301" cy="3777976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5C607B9-070E-4047-9FE1-F76D88BE6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9" y="802207"/>
            <a:ext cx="5037301" cy="37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476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0.125</a:t>
            </a:r>
          </a:p>
        </p:txBody>
      </p:sp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2FDC3CF1-3F93-440D-85B5-F0E97B17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6"/>
            <a:ext cx="5037301" cy="3777976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D3F1066-E81A-40F7-AD57-B182F3D15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7" y="802203"/>
            <a:ext cx="5037303" cy="37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33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0.5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3C8C95F-CEE8-4CF6-AA5A-7E792E77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3"/>
            <a:ext cx="5037303" cy="3777977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59BBC74C-2077-4B59-A569-589C3DAA5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7" y="802203"/>
            <a:ext cx="5037303" cy="37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6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798CABCB-6B51-4FD9-A455-E9BAE8309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96" y="1227858"/>
            <a:ext cx="4599196" cy="3449397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EED4297-024A-4BAF-A826-88770862B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520" y="1129181"/>
            <a:ext cx="4730765" cy="3548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93646B-AB5F-4618-90F3-71FB92E10BC5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E31175-8F31-4FA5-8748-7B37ABBB6293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F90B5-7C03-478E-B4CF-D8E622C0A074}"/>
              </a:ext>
            </a:extLst>
          </p:cNvPr>
          <p:cNvSpPr txBox="1"/>
          <p:nvPr/>
        </p:nvSpPr>
        <p:spPr>
          <a:xfrm>
            <a:off x="610119" y="5284089"/>
            <a:ext cx="40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generated from testing champion of every generation against new set of data (50 example) that has never been seen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55528-DBDA-474C-8E6A-26B6A937B6C0}"/>
              </a:ext>
            </a:extLst>
          </p:cNvPr>
          <p:cNvSpPr txBox="1"/>
          <p:nvPr/>
        </p:nvSpPr>
        <p:spPr>
          <a:xfrm>
            <a:off x="7467751" y="5191332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generated from training fitness of every generation champion</a:t>
            </a:r>
          </a:p>
        </p:txBody>
      </p:sp>
    </p:spTree>
    <p:extLst>
      <p:ext uri="{BB962C8B-B14F-4D97-AF65-F5344CB8AC3E}">
        <p14:creationId xmlns:p14="http://schemas.microsoft.com/office/powerpoint/2010/main" val="37111990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0.25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3C8C95F-CEE8-4CF6-AA5A-7E792E77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3"/>
            <a:ext cx="5037303" cy="3777977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BF7E9AF-14D6-4D88-AC7B-ADD083392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7" y="802203"/>
            <a:ext cx="5037303" cy="37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870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0.125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3C8C95F-CEE8-4CF6-AA5A-7E792E77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3"/>
            <a:ext cx="5037303" cy="3777977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814736B-4E68-4E6B-A49F-0FACA8381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7" y="802203"/>
            <a:ext cx="5037303" cy="37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479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0.5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FEC714D-1C41-433F-9B65-2195E18E1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3"/>
            <a:ext cx="5037303" cy="3777977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E30D261B-9DF9-4FB3-B0D9-CACB2D2A0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7" y="802203"/>
            <a:ext cx="5037303" cy="37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144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0.25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FEC714D-1C41-433F-9B65-2195E18E1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3"/>
            <a:ext cx="5037303" cy="3777977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7AA49D4-63DF-4785-88EC-A52CD3EA9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7" y="802203"/>
            <a:ext cx="5037303" cy="37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51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0.125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FEC714D-1C41-433F-9B65-2195E18E1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3"/>
            <a:ext cx="5037303" cy="3777977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8863E67-B8B6-4E27-BF65-012CA1474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7" y="802203"/>
            <a:ext cx="5037303" cy="37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3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93646B-AB5F-4618-90F3-71FB92E10BC5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E31175-8F31-4FA5-8748-7B37ABBB6293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F90B5-7C03-478E-B4CF-D8E622C0A074}"/>
              </a:ext>
            </a:extLst>
          </p:cNvPr>
          <p:cNvSpPr txBox="1"/>
          <p:nvPr/>
        </p:nvSpPr>
        <p:spPr>
          <a:xfrm>
            <a:off x="610119" y="5284089"/>
            <a:ext cx="40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generated from testing champion of every generation against new set of data (50 example) that has never been seen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55528-DBDA-474C-8E6A-26B6A937B6C0}"/>
              </a:ext>
            </a:extLst>
          </p:cNvPr>
          <p:cNvSpPr txBox="1"/>
          <p:nvPr/>
        </p:nvSpPr>
        <p:spPr>
          <a:xfrm>
            <a:off x="7467751" y="5191332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generated from training fitness of every generation champion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1BEABB5-A734-4026-8DFB-DAE0AA055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5" y="927580"/>
            <a:ext cx="5069560" cy="380217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C2F9748-D3B6-41BF-9696-6BD6BD269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55" y="926422"/>
            <a:ext cx="5069560" cy="38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89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93646B-AB5F-4618-90F3-71FB92E10BC5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E31175-8F31-4FA5-8748-7B37ABBB6293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F90B5-7C03-478E-B4CF-D8E622C0A074}"/>
              </a:ext>
            </a:extLst>
          </p:cNvPr>
          <p:cNvSpPr txBox="1"/>
          <p:nvPr/>
        </p:nvSpPr>
        <p:spPr>
          <a:xfrm>
            <a:off x="610119" y="5284089"/>
            <a:ext cx="40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generated from testing champion of every generation against new set of data (50 example) that has never been seen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55528-DBDA-474C-8E6A-26B6A937B6C0}"/>
              </a:ext>
            </a:extLst>
          </p:cNvPr>
          <p:cNvSpPr txBox="1"/>
          <p:nvPr/>
        </p:nvSpPr>
        <p:spPr>
          <a:xfrm>
            <a:off x="7467751" y="5191332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generated from training fitness of every generation champion</a:t>
            </a:r>
          </a:p>
        </p:txBody>
      </p:sp>
      <p:pic>
        <p:nvPicPr>
          <p:cNvPr id="4" name="Picture 3" descr="A picture containing square&#10;&#10;Description automatically generated">
            <a:extLst>
              <a:ext uri="{FF2B5EF4-FFF2-40B4-BE49-F238E27FC236}">
                <a16:creationId xmlns:a16="http://schemas.microsoft.com/office/drawing/2014/main" id="{2BF31531-7420-426F-83B9-494792CA5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9" y="1138575"/>
            <a:ext cx="4786689" cy="3590017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3ACEB6F0-062B-423F-A2F8-BA3372355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32" y="739019"/>
            <a:ext cx="5319432" cy="398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63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93646B-AB5F-4618-90F3-71FB92E10BC5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E31175-8F31-4FA5-8748-7B37ABBB6293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F90B5-7C03-478E-B4CF-D8E622C0A074}"/>
              </a:ext>
            </a:extLst>
          </p:cNvPr>
          <p:cNvSpPr txBox="1"/>
          <p:nvPr/>
        </p:nvSpPr>
        <p:spPr>
          <a:xfrm>
            <a:off x="610119" y="5284089"/>
            <a:ext cx="40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generated from testing champion of every generation against new set of data (50 example) that has never been seen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55528-DBDA-474C-8E6A-26B6A937B6C0}"/>
              </a:ext>
            </a:extLst>
          </p:cNvPr>
          <p:cNvSpPr txBox="1"/>
          <p:nvPr/>
        </p:nvSpPr>
        <p:spPr>
          <a:xfrm>
            <a:off x="7467751" y="5191332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generated from training fitness of every generation champion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45A812E-B274-4F11-B987-BACE28EED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1" y="892358"/>
            <a:ext cx="5107928" cy="3830946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78B1DBA-EBC0-417F-8383-5367E4ED8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54" y="892358"/>
            <a:ext cx="5107928" cy="383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460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424</TotalTime>
  <Words>1928</Words>
  <Application>Microsoft Office PowerPoint</Application>
  <PresentationFormat>Widescreen</PresentationFormat>
  <Paragraphs>281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CMR9</vt:lpstr>
      <vt:lpstr>Tw Cen MT</vt:lpstr>
      <vt:lpstr>Droplet</vt:lpstr>
      <vt:lpstr>NEAT vs DEAP</vt:lpstr>
      <vt:lpstr>Copy Task</vt:lpstr>
      <vt:lpstr>PowerPoint Presentation</vt:lpstr>
      <vt:lpstr>Sequence recall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Sequence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deap vs deap</vt:lpstr>
      <vt:lpstr>Copy Task</vt:lpstr>
      <vt:lpstr>PowerPoint Presentation</vt:lpstr>
      <vt:lpstr>Sequence Recall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Sequence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deap vs deap</vt:lpstr>
      <vt:lpstr>Copy Task</vt:lpstr>
      <vt:lpstr>PowerPoint Presentation</vt:lpstr>
      <vt:lpstr>Sequence Recall</vt:lpstr>
      <vt:lpstr>PowerPoint Presentation</vt:lpstr>
      <vt:lpstr>PowerPoint Presentation</vt:lpstr>
      <vt:lpstr>Sequence Classification</vt:lpstr>
      <vt:lpstr>PowerPoint Presentation</vt:lpstr>
      <vt:lpstr>PowerPoint Presentation</vt:lpstr>
      <vt:lpstr>deap vs deap</vt:lpstr>
      <vt:lpstr>Copy Task</vt:lpstr>
      <vt:lpstr>PowerPoint Presentation</vt:lpstr>
      <vt:lpstr>Sequence Recall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Sequence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NEAT vs DEAP</dc:title>
  <dc:creator>Mihyar Al-Massalma</dc:creator>
  <cp:lastModifiedBy>Mihyar Al-Massalma</cp:lastModifiedBy>
  <cp:revision>45</cp:revision>
  <dcterms:created xsi:type="dcterms:W3CDTF">2021-09-12T22:54:13Z</dcterms:created>
  <dcterms:modified xsi:type="dcterms:W3CDTF">2021-09-20T00:19:48Z</dcterms:modified>
</cp:coreProperties>
</file>